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10" r:id="rId5"/>
    <p:sldId id="276" r:id="rId6"/>
    <p:sldId id="311" r:id="rId7"/>
    <p:sldId id="317" r:id="rId8"/>
    <p:sldId id="312" r:id="rId9"/>
    <p:sldId id="314" r:id="rId10"/>
    <p:sldId id="316" r:id="rId11"/>
    <p:sldId id="305" r:id="rId12"/>
    <p:sldId id="274" r:id="rId13"/>
    <p:sldId id="324" r:id="rId14"/>
    <p:sldId id="313" r:id="rId15"/>
    <p:sldId id="308" r:id="rId16"/>
    <p:sldId id="302" r:id="rId17"/>
    <p:sldId id="306" r:id="rId18"/>
    <p:sldId id="321" r:id="rId19"/>
    <p:sldId id="322" r:id="rId20"/>
    <p:sldId id="323" r:id="rId21"/>
    <p:sldId id="320" r:id="rId22"/>
    <p:sldId id="319" r:id="rId23"/>
    <p:sldId id="318" r:id="rId24"/>
    <p:sldId id="309" r:id="rId25"/>
    <p:sldId id="271" r:id="rId2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626"/>
  </p:normalViewPr>
  <p:slideViewPr>
    <p:cSldViewPr snapToGrid="0">
      <p:cViewPr varScale="1">
        <p:scale>
          <a:sx n="78" d="100"/>
          <a:sy n="78" d="100"/>
        </p:scale>
        <p:origin x="8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de l'espace réservé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B9E520-E069-0742-BD97-ED28BB08EC53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4" name="Pied de page Espace réservé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7B964BE-1CD1-1943-8CAA-B6D417321F1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de l'espace réservé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1F85F30-A497-F84E-BC49-B57AB2B760AA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4" name="Espace réservé pour 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7D3E5B-4BED-B24C-9674-6B6454D04561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B5A6-F36F-8E79-8F57-572714DF7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3A906159-E0DA-3C10-6FEC-12918B901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E588BD4-CFE0-89D5-1E18-03A1FB1C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413D82-752D-ABD5-8D3D-624206E59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D3E5B-4BED-B24C-9674-6B6454D04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97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9DECE-D4BE-10BC-B87B-263322A6E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0B0AE8A-CECB-068B-FC97-83A6488BB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FCB335D-AA59-4F18-22E8-9B83DF7DA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D70C80-E046-FE21-8A08-257F5C800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D3E5B-4BED-B24C-9674-6B6454D04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24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D7D3E5B-4BED-B24C-9674-6B6454D0456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e libre 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Image 9" descr="Espace entre deux bâtiments sur un ciel bleu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7" y="1399032"/>
            <a:ext cx="6757416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sz="4500" cap="all" baseline="0"/>
            </a:lvl1pPr>
          </a:lstStyle>
          <a:p>
            <a:pPr rtl="0"/>
            <a:r>
              <a:rPr lang="fr"/>
              <a:t>CLIQUEZ POUR MODIFIER LE STYLE DU TITRE DU MASQUE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68" y="417444"/>
            <a:ext cx="7414940" cy="883258"/>
          </a:xfrm>
        </p:spPr>
        <p:txBody>
          <a:bodyPr lIns="0" tIns="0" rIns="0" bIns="182880"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D0ED9BF-2BAD-678F-1D0D-2B9B695A0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9E0F153A-D070-5FD1-CEAC-51F971E3B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rtlCol="0" anchor="b">
            <a:noAutofit/>
          </a:bodyPr>
          <a:lstStyle>
            <a:lvl1pPr algn="l">
              <a:defRPr sz="3200" baseline="0"/>
            </a:lvl1pPr>
          </a:lstStyle>
          <a:p>
            <a:pPr rtl="0"/>
            <a:r>
              <a:rPr lang="fr"/>
              <a:t>CLIQUEZ POUR MODIFIER LE TITRE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3941064" cy="4270248"/>
          </a:xfrm>
        </p:spPr>
        <p:txBody>
          <a:bodyPr lIns="91440" tIns="45720" rIns="91440" bIns="45720" rtlCol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all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6" name="Espace réservé au contenu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837944"/>
            <a:ext cx="5358384" cy="4270248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rtlCol="0" anchor="b">
            <a:noAutofit/>
          </a:bodyPr>
          <a:lstStyle>
            <a:lvl1pPr algn="l">
              <a:defRPr sz="3200" baseline="0"/>
            </a:lvl1pPr>
          </a:lstStyle>
          <a:p>
            <a:pPr rtl="0"/>
            <a:r>
              <a:rPr lang="fr"/>
              <a:t>CLIQUEZ POUR MODIFIER LE TITRE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rtlCol="0" anchor="b">
            <a:noAutofit/>
          </a:bodyPr>
          <a:lstStyle>
            <a:lvl1pPr algn="l">
              <a:defRPr sz="3200" baseline="0"/>
            </a:lvl1pPr>
          </a:lstStyle>
          <a:p>
            <a:pPr rtl="0"/>
            <a:r>
              <a:rPr lang="fr"/>
              <a:t>CLIQUEZ POUR MODIFIER LE TITRE DU MASQUE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6" name="Espace réservé au contenu 3">
            <a:extLst>
              <a:ext uri="{FF2B5EF4-FFF2-40B4-BE49-F238E27FC236}">
                <a16:creationId xmlns:a16="http://schemas.microsoft.com/office/drawing/2014/main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510355" y="1911096"/>
            <a:ext cx="4453128" cy="1911096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18" name="Espace réservé à l'image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endParaRPr lang="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 2" descr="Grande intersection piétonne avec une seule personne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orme libre 12">
            <a:extLst>
              <a:ext uri="{FF2B5EF4-FFF2-40B4-BE49-F238E27FC236}">
                <a16:creationId xmlns:a16="http://schemas.microsoft.com/office/drawing/2014/main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fr"/>
              <a:t>CLIQUEZ POUR MODIFIER LE STYLE DU TITRE DU MASQUE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F9FA35-E192-4B46-14A8-F15D7B3703A6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64AF6D9-2103-9972-6B87-9B90433ED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4D447D14-6325-FDF7-68C5-DA0F4325B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762" y="640080"/>
            <a:ext cx="5029200" cy="2157984"/>
          </a:xfrm>
        </p:spPr>
        <p:txBody>
          <a:bodyPr lIns="0" tIns="0" rIns="0" bIns="0" rtlCol="0" anchor="b">
            <a:noAutofit/>
          </a:bodyPr>
          <a:lstStyle>
            <a:lvl1pPr>
              <a:defRPr sz="3200" cap="all" baseline="0"/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5" name="Espace réservé à l'image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953" y="653461"/>
            <a:ext cx="4597556" cy="5549900"/>
          </a:xfrm>
        </p:spPr>
        <p:txBody>
          <a:bodyPr rtlCol="0"/>
          <a:lstStyle/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Espace réservé au contenu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52762" y="3127248"/>
            <a:ext cx="4834517" cy="310896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fr"/>
              <a:t>Cliquez pour modifier les styles de texte principaux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DAEC12-D091-6995-ACE4-AF82142D8B2F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A49A203-F927-5EE8-C687-DCF7DC72C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9FFB70AC-24C5-F573-24B6-0AD90F1A2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5093208" cy="2189223"/>
          </a:xfrm>
        </p:spPr>
        <p:txBody>
          <a:bodyPr lIns="0" tIns="0" rIns="0" bIns="0" rtlCol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6" name="Espace réservé à l'image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0E77CE-95F0-2034-2FA7-AA06E0A39D5A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FA1BA86-FB4B-0295-E34D-710FA9AC4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9CCBDD9-818C-991A-13F1-06B670561F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rtlCol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pPr rtl="0"/>
            <a:r>
              <a:rPr lang="fr"/>
              <a:t>CLIQUEZ POUR MODIFIER LE TITRE PRINCIPAL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à l'image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Image contenant un accessoire&#10;&#10;Description générée automatiquement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orme libre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1325880"/>
            <a:ext cx="5093208" cy="2816352"/>
          </a:xfrm>
        </p:spPr>
        <p:txBody>
          <a:bodyPr lIns="0" tIns="0" rIns="0" bIns="0" rtlCol="0" anchor="b">
            <a:noAutofit/>
          </a:bodyPr>
          <a:lstStyle>
            <a:lvl1pPr>
              <a:defRPr sz="3200" cap="all" baseline="0"/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3408" y="4462272"/>
            <a:ext cx="3995928" cy="1956816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4AC37C-7059-5675-39CD-F6D1DF4D7E44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D83B202-F148-EED2-A30F-A0CD6877F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B578CB-E334-8993-7ED6-FA09FC63A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 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Image 14" descr="Maison moderne au design cubique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rtlCol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pPr rtl="0"/>
            <a:r>
              <a:rPr lang="fr"/>
              <a:t>CLIQUEZ POUR MODIFIER LE STYLE DU TITRE DE MASQUE</a:t>
            </a:r>
          </a:p>
        </p:txBody>
      </p:sp>
      <p:sp>
        <p:nvSpPr>
          <p:cNvPr id="6" name="Placeholder de texte 5">
            <a:extLst>
              <a:ext uri="{FF2B5EF4-FFF2-40B4-BE49-F238E27FC236}">
                <a16:creationId xmlns:a16="http://schemas.microsoft.com/office/drawing/2014/main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 rtlCol="0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3" name="Pied de page Espace réservé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Espace réservé à l'image 14" descr="Architecture moderne blanche">
              <a:extLst>
                <a:ext uri="{FF2B5EF4-FFF2-40B4-BE49-F238E27FC236}">
                  <a16:creationId xmlns:a16="http://schemas.microsoft.com/office/drawing/2014/main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Espace réservé à l'image 14" descr="Architecture moderne blanche">
              <a:extLst>
                <a:ext uri="{FF2B5EF4-FFF2-40B4-BE49-F238E27FC236}">
                  <a16:creationId xmlns:a16="http://schemas.microsoft.com/office/drawing/2014/main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re 6">
            <a:extLst>
              <a:ext uri="{FF2B5EF4-FFF2-40B4-BE49-F238E27FC236}">
                <a16:creationId xmlns:a16="http://schemas.microsoft.com/office/drawing/2014/main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>
            <a:lvl1pPr algn="ctr">
              <a:defRPr sz="4500" cap="all" baseline="0"/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F22CCE-BF9D-CE46-3647-61F2E08B4C1E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D20C68-FB23-0C05-4598-367BD21CE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A7C5CA0-FD14-8613-9515-DBEAB76C5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15477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713410"/>
            <a:ext cx="5248656" cy="2157984"/>
          </a:xfrm>
        </p:spPr>
        <p:txBody>
          <a:bodyPr lIns="0" tIns="0" rIns="0" bIns="0" rtlCol="0">
            <a:noAutofit/>
          </a:bodyPr>
          <a:lstStyle>
            <a:lvl1pPr>
              <a:defRPr sz="3200" baseline="0"/>
            </a:lvl1pPr>
          </a:lstStyle>
          <a:p>
            <a:pPr rtl="0"/>
            <a:r>
              <a:rPr lang="fr"/>
              <a:t>CLIQUEZ POUR MODIFIER LE STYLE DU TITRE PRINCIPAL</a:t>
            </a:r>
          </a:p>
        </p:txBody>
      </p:sp>
      <p:sp>
        <p:nvSpPr>
          <p:cNvPr id="14" name="Espace réservé à l'image 13">
            <a:extLst>
              <a:ext uri="{FF2B5EF4-FFF2-40B4-BE49-F238E27FC236}">
                <a16:creationId xmlns:a16="http://schemas.microsoft.com/office/drawing/2014/main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05696" y="708750"/>
            <a:ext cx="4617720" cy="2770632"/>
          </a:xfrm>
        </p:spPr>
        <p:txBody>
          <a:bodyPr lIns="0" tIns="0" rIns="0" bIns="0" rtlCol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4" name="Espace réservé au contenu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5696" y="3781134"/>
            <a:ext cx="4617720" cy="2770632"/>
          </a:xfrm>
        </p:spPr>
        <p:txBody>
          <a:bodyPr lIns="0" tIns="0" rIns="0" bIns="0" rtlCol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A0C8DF-5556-9ED2-CBEB-3E952EA015C9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4A3605DE-96E6-5CA7-1BD6-23022C44E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9E35A65-CD70-7240-0BD5-ED864004C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rtlCol="0" anchor="b">
            <a:noAutofit/>
          </a:bodyPr>
          <a:lstStyle>
            <a:lvl1pPr algn="l">
              <a:defRPr sz="3200" baseline="0"/>
            </a:lvl1pPr>
          </a:lstStyle>
          <a:p>
            <a:pPr rtl="0"/>
            <a:r>
              <a:rPr lang="fr"/>
              <a:t>CLIQUEZ POUR MODIFIER LE TITRE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426464"/>
          </a:xfrm>
        </p:spPr>
        <p:txBody>
          <a:bodyPr lIns="0" tIns="45720" rIns="91440" bIns="45720" rtlCol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6" name="Espace réservé au contenu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950208"/>
            <a:ext cx="10085832" cy="2331720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2" name="Pied de page Espace réservé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8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339781" y="3005781"/>
            <a:ext cx="6858000" cy="84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fr"/>
              <a:t>CLIQUEZ POUR MODIFIER LE STYLE DU TITRE DE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"/>
              <a:t>CLIQUEZ POUR MODIFIER LE STYLE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US" smtClean="0"/>
              <a:pPr rtl="0"/>
              <a:t>‹N°›</a:t>
            </a:fld>
            <a:endParaRPr lang="en-US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621435" y="3073584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1" r:id="rId3"/>
    <p:sldLayoutId id="2147483664" r:id="rId4"/>
    <p:sldLayoutId id="2147483659" r:id="rId5"/>
    <p:sldLayoutId id="2147483654" r:id="rId6"/>
    <p:sldLayoutId id="2147483667" r:id="rId7"/>
    <p:sldLayoutId id="2147483665" r:id="rId8"/>
    <p:sldLayoutId id="2147483669" r:id="rId9"/>
    <p:sldLayoutId id="2147483670" r:id="rId10"/>
    <p:sldLayoutId id="2147483652" r:id="rId11"/>
    <p:sldLayoutId id="2147483656" r:id="rId12"/>
    <p:sldLayoutId id="214748366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microsoft.com/office/2007/relationships/hdphoto" Target="../media/hdphoto6.wdp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484632"/>
            <a:ext cx="8366760" cy="1426465"/>
          </a:xfrm>
        </p:spPr>
        <p:txBody>
          <a:bodyPr rtlCol="0"/>
          <a:lstStyle/>
          <a:p>
            <a:pPr rtl="0"/>
            <a:r>
              <a:rPr lang="fr-FR" sz="3600" dirty="0">
                <a:solidFill>
                  <a:schemeClr val="bg2">
                    <a:lumMod val="50000"/>
                  </a:schemeClr>
                </a:solidFill>
              </a:rPr>
              <a:t>Automatisation</a:t>
            </a:r>
            <a:r>
              <a:rPr lang="fr-FR" sz="3600" dirty="0"/>
              <a:t> et</a:t>
            </a:r>
            <a:br>
              <a:rPr lang="fr-FR" sz="3600" dirty="0"/>
            </a:br>
            <a:r>
              <a:rPr lang="fr-FR" sz="3600" dirty="0">
                <a:solidFill>
                  <a:srgbClr val="00B0F0"/>
                </a:solidFill>
              </a:rPr>
              <a:t>Conception</a:t>
            </a:r>
            <a:r>
              <a:rPr lang="fr-FR" sz="3600" dirty="0"/>
              <a:t> d’un </a:t>
            </a:r>
            <a:br>
              <a:rPr lang="fr-FR" sz="3600" dirty="0"/>
            </a:br>
            <a:r>
              <a:rPr lang="fr-FR" sz="3600" dirty="0">
                <a:solidFill>
                  <a:srgbClr val="00B050"/>
                </a:solidFill>
              </a:rPr>
              <a:t>pont levis portatif</a:t>
            </a:r>
            <a:endParaRPr lang="fr" sz="3600" dirty="0">
              <a:solidFill>
                <a:srgbClr val="00B05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3BE460-3185-CD59-0215-356A228D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2002538"/>
            <a:ext cx="7414940" cy="713233"/>
          </a:xfrm>
        </p:spPr>
        <p:txBody>
          <a:bodyPr rtlCol="0"/>
          <a:lstStyle/>
          <a:p>
            <a:pPr rtl="0"/>
            <a:r>
              <a:rPr lang="fr" dirty="0"/>
              <a:t>Théo-Félix Adam</a:t>
            </a:r>
          </a:p>
        </p:txBody>
      </p:sp>
      <p:sp>
        <p:nvSpPr>
          <p:cNvPr id="6" name="Espace réservé au numéro de diapositive 19">
            <a:extLst>
              <a:ext uri="{FF2B5EF4-FFF2-40B4-BE49-F238E27FC236}">
                <a16:creationId xmlns:a16="http://schemas.microsoft.com/office/drawing/2014/main" id="{E78DD6AA-2209-C1C1-C99D-8F1BCE65C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738" y="6373368"/>
            <a:ext cx="566928" cy="384048"/>
          </a:xfrm>
        </p:spPr>
        <p:txBody>
          <a:bodyPr rtlCol="0"/>
          <a:lstStyle/>
          <a:p>
            <a:pPr rtl="0"/>
            <a:fld id="{09A01C0A-2BB6-49E7-91A3-DCB9F9F59583}" type="slidenum">
              <a:rPr lang="en-US" sz="1600" b="1" smtClean="0"/>
              <a:pPr rtl="0"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2658B-920E-3107-D986-69EB63657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70A6A-A5A3-A60D-32B5-9A63651C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070" y="-36136"/>
            <a:ext cx="9021860" cy="6894136"/>
          </a:xfr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rtlCol="0"/>
          <a:lstStyle/>
          <a:p>
            <a:pPr rtl="0"/>
            <a:r>
              <a:rPr lang="fr-FR" sz="5400" dirty="0"/>
              <a:t>Partie</a:t>
            </a:r>
            <a:br>
              <a:rPr lang="fr-FR" dirty="0"/>
            </a:br>
            <a:r>
              <a:rPr lang="fr-FR" dirty="0">
                <a:solidFill>
                  <a:srgbClr val="0070C0"/>
                </a:solidFill>
              </a:rPr>
              <a:t>électronique</a:t>
            </a:r>
            <a:endParaRPr lang="fr" dirty="0">
              <a:solidFill>
                <a:srgbClr val="0070C0"/>
              </a:solidFill>
            </a:endParaRP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621AE4C3-D963-EDF1-7CEB-C756B457CD40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/>
              <a:t>10</a:t>
            </a:fld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ligne, nombre, Tracé&#10;&#10;Le contenu généré par l’IA peut être incorrect.">
            <a:extLst>
              <a:ext uri="{FF2B5EF4-FFF2-40B4-BE49-F238E27FC236}">
                <a16:creationId xmlns:a16="http://schemas.microsoft.com/office/drawing/2014/main" id="{D6BF1BAE-3BBC-EE99-5A55-AF0EFE5D68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468" b="9902"/>
          <a:stretch>
            <a:fillRect/>
          </a:stretch>
        </p:blipFill>
        <p:spPr>
          <a:xfrm>
            <a:off x="850392" y="1056290"/>
            <a:ext cx="9545225" cy="5644055"/>
          </a:xfr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916245F5-4332-923F-7D0A-81D9590675EB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323576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b="0" dirty="0"/>
              <a:t>Chronogramme - signalisation</a:t>
            </a:r>
          </a:p>
          <a:p>
            <a:endParaRPr lang="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CF94B349-D690-AD44-6357-2AC7B03EE77E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/>
              <a:t>11</a:t>
            </a:fld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17B9D3-A88A-5F79-3CD7-7112379E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427372"/>
            <a:ext cx="10122632" cy="1063099"/>
          </a:xfrm>
        </p:spPr>
        <p:txBody>
          <a:bodyPr rtlCol="0" anchor="b">
            <a:normAutofit/>
          </a:bodyPr>
          <a:lstStyle/>
          <a:p>
            <a:pPr rtl="0"/>
            <a:r>
              <a:rPr lang="fr" dirty="0"/>
              <a:t>Arduino méga</a:t>
            </a:r>
            <a:br>
              <a:rPr lang="fr" dirty="0"/>
            </a:br>
            <a:endParaRPr lang="fr" dirty="0"/>
          </a:p>
        </p:txBody>
      </p:sp>
      <p:sp>
        <p:nvSpPr>
          <p:cNvPr id="3" name="Espace réservé au contenu 2">
            <a:extLst>
              <a:ext uri="{FF2B5EF4-FFF2-40B4-BE49-F238E27FC236}">
                <a16:creationId xmlns:a16="http://schemas.microsoft.com/office/drawing/2014/main" id="{315092CE-B028-71A6-C0A0-FB94C591E96F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79172" y="1490471"/>
            <a:ext cx="4193852" cy="4617721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fr" sz="2000" b="1" dirty="0"/>
              <a:t>CARACTERISTIQUES</a:t>
            </a:r>
            <a:endParaRPr lang="fr" sz="170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Tension d’alimentation : 7-12Vdc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54 broches dont 15 en MLI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16 entrées analogiques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256 kB de mémoire flash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Communication UART, SPI, I2C…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94C6D1C-D891-B34A-1CDC-8738C5C89770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323576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endParaRPr lang="fr" dirty="0"/>
          </a:p>
        </p:txBody>
      </p:sp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AAC49326-C0CE-917B-B777-BA42F69F8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5317" y="6411142"/>
            <a:ext cx="566928" cy="384048"/>
          </a:xfrm>
        </p:spPr>
        <p:txBody>
          <a:bodyPr/>
          <a:lstStyle/>
          <a:p>
            <a:pPr rtl="0"/>
            <a:fld id="{09A01C0A-2BB6-49E7-91A3-DCB9F9F59583}" type="slidenum">
              <a:rPr lang="en-US" sz="1600" b="1" smtClean="0"/>
              <a:pPr rtl="0"/>
              <a:t>12</a:t>
            </a:fld>
            <a:endParaRPr lang="en-US" sz="1600" b="1" dirty="0"/>
          </a:p>
        </p:txBody>
      </p:sp>
      <p:pic>
        <p:nvPicPr>
          <p:cNvPr id="9" name="Image 8" descr="Une image contenant Appareils électroniques, Composant électronique, Composant de circuit, Ingénierie électronique&#10;&#10;Le contenu généré par l’IA peut être incorrect.">
            <a:extLst>
              <a:ext uri="{FF2B5EF4-FFF2-40B4-BE49-F238E27FC236}">
                <a16:creationId xmlns:a16="http://schemas.microsoft.com/office/drawing/2014/main" id="{00123DBF-577B-A0E5-B842-5DFE7CF5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6" y="1421757"/>
            <a:ext cx="6042259" cy="46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307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200A0E8-66ED-6299-058C-F0EBB3F57E74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Servomoteurs</a:t>
            </a:r>
            <a:endParaRPr lang="fr" dirty="0"/>
          </a:p>
          <a:p>
            <a:endParaRPr lang="fr" dirty="0"/>
          </a:p>
        </p:txBody>
      </p:sp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CD194640-0876-3F5D-B838-6F4C4F90C893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/>
              <a:t>13</a:t>
            </a:fld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câble, outil, machine&#10;&#10;Le contenu généré par l’IA peut être incorrect.">
            <a:extLst>
              <a:ext uri="{FF2B5EF4-FFF2-40B4-BE49-F238E27FC236}">
                <a16:creationId xmlns:a16="http://schemas.microsoft.com/office/drawing/2014/main" id="{4FDCA024-CA25-F7B8-90CE-12A617BD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75" y="1874377"/>
            <a:ext cx="5888263" cy="4418523"/>
          </a:xfrm>
          <a:prstGeom prst="rect">
            <a:avLst/>
          </a:prstGeom>
        </p:spPr>
      </p:pic>
      <p:sp>
        <p:nvSpPr>
          <p:cNvPr id="14" name="Espace réservé au contenu 2">
            <a:extLst>
              <a:ext uri="{FF2B5EF4-FFF2-40B4-BE49-F238E27FC236}">
                <a16:creationId xmlns:a16="http://schemas.microsoft.com/office/drawing/2014/main" id="{44A7E547-1898-5B2D-87D8-0633A885E52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79172" y="1490471"/>
            <a:ext cx="4193852" cy="4617721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fr" sz="2000" b="1" dirty="0"/>
              <a:t>CARACTERISTIQUES</a:t>
            </a:r>
            <a:endParaRPr lang="fr" sz="170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Tension d’alimentation : 5Vdc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Signal en MLI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Agile et adaptable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Angle de rotation précis</a:t>
            </a:r>
            <a:endParaRPr lang="fr" sz="1800" dirty="0"/>
          </a:p>
        </p:txBody>
      </p:sp>
    </p:spTree>
    <p:extLst>
      <p:ext uri="{BB962C8B-B14F-4D97-AF65-F5344CB8AC3E}">
        <p14:creationId xmlns:p14="http://schemas.microsoft.com/office/powerpoint/2010/main" val="13237600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4219-C450-9795-3D37-675668F5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070" y="-36136"/>
            <a:ext cx="9021860" cy="6894136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36000">
                <a:srgbClr val="92D050">
                  <a:tint val="44500"/>
                  <a:satMod val="160000"/>
                  <a:lumMod val="84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noFill/>
          </a:ln>
        </p:spPr>
        <p:txBody>
          <a:bodyPr rtlCol="0"/>
          <a:lstStyle/>
          <a:p>
            <a:pPr rtl="0"/>
            <a:r>
              <a:rPr lang="fr-FR" sz="5400" dirty="0"/>
              <a:t>Partie</a:t>
            </a:r>
            <a:br>
              <a:rPr lang="fr-FR" dirty="0"/>
            </a:b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électrotechnique</a:t>
            </a:r>
            <a:endParaRPr lang="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CCF7E4B3-7D8B-0BF4-644C-26FE0AD621A4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/>
              <a:t>14</a:t>
            </a:fld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D02DA-8C59-5038-827A-8BC292FDE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F326B1-80C6-00BD-854A-B20D166053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9A01C0A-2BB6-49E7-91A3-DCB9F9F59583}" type="slidenum">
              <a:rPr lang="en-US" sz="1600" b="1" smtClean="0"/>
              <a:pPr rtl="0"/>
              <a:t>15</a:t>
            </a:fld>
            <a:endParaRPr lang="en-US" sz="1600" b="1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0058C97-76F6-3221-0A15-8E5D2FA1F9B8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323576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b="0" dirty="0"/>
              <a:t>Chronogramme - tablier</a:t>
            </a:r>
          </a:p>
          <a:p>
            <a:endParaRPr lang="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97CA249-FD26-335D-8E1E-A6A5D1D0F3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185" b="8185"/>
          <a:stretch/>
        </p:blipFill>
        <p:spPr>
          <a:xfrm>
            <a:off x="850392" y="1056290"/>
            <a:ext cx="9545225" cy="5644055"/>
          </a:xfrm>
        </p:spPr>
      </p:pic>
    </p:spTree>
    <p:extLst>
      <p:ext uri="{BB962C8B-B14F-4D97-AF65-F5344CB8AC3E}">
        <p14:creationId xmlns:p14="http://schemas.microsoft.com/office/powerpoint/2010/main" val="32148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539AA-7DD2-FB03-433A-209B5E2C1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1076D1-E8B4-0DFE-2F95-CFDD9CECCA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5317" y="6411142"/>
            <a:ext cx="566928" cy="38404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16</a:t>
            </a:fld>
            <a:endParaRPr lang="en-US" b="1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152EBA8-AE4E-C197-0D47-70B674E5E3E9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0070C0"/>
                </a:solidFill>
              </a:rPr>
              <a:t>C</a:t>
            </a:r>
            <a:r>
              <a:rPr lang="fr" dirty="0">
                <a:solidFill>
                  <a:srgbClr val="0070C0"/>
                </a:solidFill>
              </a:rPr>
              <a:t>apteurs de position</a:t>
            </a:r>
          </a:p>
          <a:p>
            <a:endParaRPr lang="fr" dirty="0"/>
          </a:p>
        </p:txBody>
      </p:sp>
      <p:pic>
        <p:nvPicPr>
          <p:cNvPr id="8" name="Espace réservé pour une image  7" descr="Une image contenant vis, objets en métal, attache, Quincaillerie&#10;&#10;Le contenu généré par l’IA peut être incorrect.">
            <a:extLst>
              <a:ext uri="{FF2B5EF4-FFF2-40B4-BE49-F238E27FC236}">
                <a16:creationId xmlns:a16="http://schemas.microsoft.com/office/drawing/2014/main" id="{BC77CCD6-B2C0-C510-15CC-0D150612D1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6878" r="16878"/>
          <a:stretch>
            <a:fillRect/>
          </a:stretch>
        </p:blipFill>
        <p:spPr>
          <a:xfrm>
            <a:off x="8829502" y="309133"/>
            <a:ext cx="1661334" cy="2508818"/>
          </a:xfrm>
        </p:spPr>
      </p:pic>
      <p:pic>
        <p:nvPicPr>
          <p:cNvPr id="13" name="Image 12" descr="Une image contenant capture d’écran, Graphique, graphisme, diagramme&#10;&#10;Le contenu généré par l’IA peut être incorrect.">
            <a:extLst>
              <a:ext uri="{FF2B5EF4-FFF2-40B4-BE49-F238E27FC236}">
                <a16:creationId xmlns:a16="http://schemas.microsoft.com/office/drawing/2014/main" id="{D7D79EA7-1C42-BA2E-551C-C0CF0E0A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44" y="1667077"/>
            <a:ext cx="6709805" cy="4744065"/>
          </a:xfrm>
          <a:prstGeom prst="rect">
            <a:avLst/>
          </a:prstGeom>
        </p:spPr>
      </p:pic>
      <p:pic>
        <p:nvPicPr>
          <p:cNvPr id="15" name="Image 14" descr="Une image contenant machine&#10;&#10;Le contenu généré par l’IA peut être incorrect.">
            <a:extLst>
              <a:ext uri="{FF2B5EF4-FFF2-40B4-BE49-F238E27FC236}">
                <a16:creationId xmlns:a16="http://schemas.microsoft.com/office/drawing/2014/main" id="{9960830D-EC10-8C36-036B-1FFCC32A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11" r="29689" b="1866"/>
          <a:stretch>
            <a:fillRect/>
          </a:stretch>
        </p:blipFill>
        <p:spPr>
          <a:xfrm>
            <a:off x="9067705" y="3323245"/>
            <a:ext cx="1129129" cy="288555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1859DC2-70AE-942D-ABD5-DDA6F51C70EE}"/>
              </a:ext>
            </a:extLst>
          </p:cNvPr>
          <p:cNvCxnSpPr>
            <a:cxnSpLocks/>
          </p:cNvCxnSpPr>
          <p:nvPr/>
        </p:nvCxnSpPr>
        <p:spPr>
          <a:xfrm flipH="1">
            <a:off x="2596896" y="1764792"/>
            <a:ext cx="6684264" cy="25237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23BA61B-EBD0-CCA3-5722-8ACA6EE5D320}"/>
              </a:ext>
            </a:extLst>
          </p:cNvPr>
          <p:cNvCxnSpPr>
            <a:cxnSpLocks/>
          </p:cNvCxnSpPr>
          <p:nvPr/>
        </p:nvCxnSpPr>
        <p:spPr>
          <a:xfrm flipH="1">
            <a:off x="4050792" y="1764792"/>
            <a:ext cx="5230368" cy="37764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A898966-BFAE-EEC2-56F3-5622C4B5DF78}"/>
              </a:ext>
            </a:extLst>
          </p:cNvPr>
          <p:cNvCxnSpPr>
            <a:cxnSpLocks/>
          </p:cNvCxnSpPr>
          <p:nvPr/>
        </p:nvCxnSpPr>
        <p:spPr>
          <a:xfrm flipH="1" flipV="1">
            <a:off x="2295144" y="3008376"/>
            <a:ext cx="6720840" cy="2527717"/>
          </a:xfrm>
          <a:prstGeom prst="straightConnector1">
            <a:avLst/>
          </a:prstGeom>
          <a:ln w="38100">
            <a:solidFill>
              <a:srgbClr val="4A5E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F1AA603-9FB0-8263-B4E9-CF2E576291C9}"/>
              </a:ext>
            </a:extLst>
          </p:cNvPr>
          <p:cNvCxnSpPr>
            <a:cxnSpLocks/>
          </p:cNvCxnSpPr>
          <p:nvPr/>
        </p:nvCxnSpPr>
        <p:spPr>
          <a:xfrm flipH="1">
            <a:off x="5870448" y="5532120"/>
            <a:ext cx="3133249" cy="374904"/>
          </a:xfrm>
          <a:prstGeom prst="straightConnector1">
            <a:avLst/>
          </a:prstGeom>
          <a:ln w="38100">
            <a:solidFill>
              <a:srgbClr val="4A5EE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CF642CD-FEFD-07CF-1694-848503A33582}"/>
              </a:ext>
            </a:extLst>
          </p:cNvPr>
          <p:cNvSpPr txBox="1"/>
          <p:nvPr/>
        </p:nvSpPr>
        <p:spPr>
          <a:xfrm>
            <a:off x="8788075" y="2697881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Capteur inductif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13AD0C8-B62F-3A63-CC5C-525DD5EA733C}"/>
              </a:ext>
            </a:extLst>
          </p:cNvPr>
          <p:cNvSpPr txBox="1"/>
          <p:nvPr/>
        </p:nvSpPr>
        <p:spPr>
          <a:xfrm>
            <a:off x="8863797" y="6179535"/>
            <a:ext cx="159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Fin de course</a:t>
            </a:r>
          </a:p>
        </p:txBody>
      </p:sp>
    </p:spTree>
    <p:extLst>
      <p:ext uri="{BB962C8B-B14F-4D97-AF65-F5344CB8AC3E}">
        <p14:creationId xmlns:p14="http://schemas.microsoft.com/office/powerpoint/2010/main" val="35608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31E2E-7430-0FE9-4DA7-6AE5B170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1D4AE8-B188-6A9D-2F55-07D2D73B8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5317" y="6411142"/>
            <a:ext cx="566928" cy="38404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17</a:t>
            </a:fld>
            <a:endParaRPr lang="en-US" b="1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1F24900-2708-4DA4-9051-767EC5B6ED36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0070C0"/>
                </a:solidFill>
              </a:rPr>
              <a:t>C</a:t>
            </a:r>
            <a:r>
              <a:rPr lang="fr" dirty="0">
                <a:solidFill>
                  <a:srgbClr val="0070C0"/>
                </a:solidFill>
              </a:rPr>
              <a:t>ellules reflex</a:t>
            </a:r>
          </a:p>
          <a:p>
            <a:endParaRPr lang="fr" dirty="0"/>
          </a:p>
        </p:txBody>
      </p:sp>
      <p:pic>
        <p:nvPicPr>
          <p:cNvPr id="6" name="Espace réservé pour une image  5" descr="Une image contenant machine, moteur&#10;&#10;Le contenu généré par l’IA peut être incorrect.">
            <a:extLst>
              <a:ext uri="{FF2B5EF4-FFF2-40B4-BE49-F238E27FC236}">
                <a16:creationId xmlns:a16="http://schemas.microsoft.com/office/drawing/2014/main" id="{67617D71-17C0-5C0B-A4AD-366FC26689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6878" r="16878"/>
          <a:stretch>
            <a:fillRect/>
          </a:stretch>
        </p:blipFill>
        <p:spPr>
          <a:xfrm>
            <a:off x="7178040" y="804672"/>
            <a:ext cx="3475649" cy="5248656"/>
          </a:xfrm>
        </p:spPr>
      </p:pic>
      <p:pic>
        <p:nvPicPr>
          <p:cNvPr id="3" name="Image 2" descr="Une image contenant capture d’écran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3D702D9C-E042-B64D-F59E-D9141315BC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1" t="1651" r="1453" b="3183"/>
          <a:stretch>
            <a:fillRect/>
          </a:stretch>
        </p:blipFill>
        <p:spPr>
          <a:xfrm>
            <a:off x="701566" y="1891862"/>
            <a:ext cx="5801710" cy="190762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8135602-B5B9-A57C-BA1F-405066747B0B}"/>
              </a:ext>
            </a:extLst>
          </p:cNvPr>
          <p:cNvSpPr/>
          <p:nvPr/>
        </p:nvSpPr>
        <p:spPr>
          <a:xfrm>
            <a:off x="3515712" y="2546131"/>
            <a:ext cx="1347952" cy="356237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fr-FR" dirty="0">
                <a:solidFill>
                  <a:schemeClr val="bg1"/>
                </a:solidFill>
              </a:rPr>
              <a:t>Bateau</a:t>
            </a:r>
          </a:p>
        </p:txBody>
      </p:sp>
    </p:spTree>
    <p:extLst>
      <p:ext uri="{BB962C8B-B14F-4D97-AF65-F5344CB8AC3E}">
        <p14:creationId xmlns:p14="http://schemas.microsoft.com/office/powerpoint/2010/main" val="24626409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 descr="Une image contenant machine, moteur&#10;&#10;Le contenu généré par l’IA peut être incorrect.">
            <a:extLst>
              <a:ext uri="{FF2B5EF4-FFF2-40B4-BE49-F238E27FC236}">
                <a16:creationId xmlns:a16="http://schemas.microsoft.com/office/drawing/2014/main" id="{913D0DB6-A2D2-C169-F724-CB1B0E0E82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997" b="2997"/>
          <a:stretch>
            <a:fillRect/>
          </a:stretch>
        </p:blipFill>
        <p:spPr>
          <a:xfrm>
            <a:off x="0" y="1628775"/>
            <a:ext cx="5562600" cy="5229225"/>
          </a:xfrm>
          <a:ln>
            <a:solidFill>
              <a:srgbClr val="00B050"/>
            </a:solidFill>
          </a:ln>
        </p:spPr>
      </p:pic>
      <p:pic>
        <p:nvPicPr>
          <p:cNvPr id="13" name="Espace réservé du contenu 12" descr="Une image contenant Pièce auto, machine, intérieur, argent&#10;&#10;Le contenu généré par l’IA peut être incorrect.">
            <a:extLst>
              <a:ext uri="{FF2B5EF4-FFF2-40B4-BE49-F238E27FC236}">
                <a16:creationId xmlns:a16="http://schemas.microsoft.com/office/drawing/2014/main" id="{A09AE46A-E280-930A-27A0-29FD14DD34B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388926" y="427372"/>
            <a:ext cx="5734490" cy="2648458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F88B6F-5B56-2A17-287B-BCF274753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09A01C0A-2BB6-49E7-91A3-DCB9F9F59583}" type="slidenum">
              <a:rPr lang="en-US" sz="1600" b="1" smtClean="0"/>
              <a:pPr rtl="0"/>
              <a:t>18</a:t>
            </a:fld>
            <a:endParaRPr lang="en-US" b="1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8C96BA3-8478-CFBB-D81A-F16EA48F3927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b="0" dirty="0">
                <a:solidFill>
                  <a:srgbClr val="00B050"/>
                </a:solidFill>
              </a:rPr>
              <a:t>Actionneur</a:t>
            </a:r>
          </a:p>
          <a:p>
            <a:endParaRPr lang="fr" dirty="0"/>
          </a:p>
        </p:txBody>
      </p:sp>
      <p:sp>
        <p:nvSpPr>
          <p:cNvPr id="7" name="Espace réservé au contenu 2">
            <a:extLst>
              <a:ext uri="{FF2B5EF4-FFF2-40B4-BE49-F238E27FC236}">
                <a16:creationId xmlns:a16="http://schemas.microsoft.com/office/drawing/2014/main" id="{2DE762FC-4F2F-852A-1708-08DE0B4E4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5131" y="3429001"/>
            <a:ext cx="5148482" cy="1284890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</a:pPr>
            <a:r>
              <a:rPr lang="fr" sz="2000" b="1" dirty="0"/>
              <a:t>CARACTERISTIQUES moteur</a:t>
            </a:r>
            <a:endParaRPr lang="fr" sz="1700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Puissance : 180 W, Un = 400V et In = 0,73A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fr" sz="1700" dirty="0"/>
              <a:t>Moteur asynchrone</a:t>
            </a:r>
          </a:p>
        </p:txBody>
      </p:sp>
      <p:sp>
        <p:nvSpPr>
          <p:cNvPr id="9" name="Espace réservé au contenu 2">
            <a:extLst>
              <a:ext uri="{FF2B5EF4-FFF2-40B4-BE49-F238E27FC236}">
                <a16:creationId xmlns:a16="http://schemas.microsoft.com/office/drawing/2014/main" id="{3F7E5F1D-BD3F-DA03-4326-2F1461FC3779}"/>
              </a:ext>
            </a:extLst>
          </p:cNvPr>
          <p:cNvSpPr txBox="1">
            <a:spLocks/>
          </p:cNvSpPr>
          <p:nvPr/>
        </p:nvSpPr>
        <p:spPr>
          <a:xfrm>
            <a:off x="5975131" y="5067062"/>
            <a:ext cx="5148482" cy="12848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1" i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r" sz="2000" dirty="0"/>
              <a:t>CARACTERISTIQUES Varitateur</a:t>
            </a:r>
            <a:endParaRPr lang="fr" sz="1700" dirty="0"/>
          </a:p>
          <a:p>
            <a:pPr marL="742950" lvl="1" indent="-285750"/>
            <a:r>
              <a:rPr lang="fr" sz="1700" dirty="0"/>
              <a:t>Puissance : 750 W, Un = 460V et In = 2,3A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33801F-A536-9EBD-1EFF-0A22CFED37C8}"/>
              </a:ext>
            </a:extLst>
          </p:cNvPr>
          <p:cNvSpPr txBox="1"/>
          <p:nvPr/>
        </p:nvSpPr>
        <p:spPr>
          <a:xfrm>
            <a:off x="3701220" y="6550223"/>
            <a:ext cx="1687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Commander C200</a:t>
            </a:r>
          </a:p>
        </p:txBody>
      </p:sp>
    </p:spTree>
    <p:extLst>
      <p:ext uri="{BB962C8B-B14F-4D97-AF65-F5344CB8AC3E}">
        <p14:creationId xmlns:p14="http://schemas.microsoft.com/office/powerpoint/2010/main" val="17445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texte, batterie&#10;&#10;Le contenu généré par l’IA peut être incorrect.">
            <a:extLst>
              <a:ext uri="{FF2B5EF4-FFF2-40B4-BE49-F238E27FC236}">
                <a16:creationId xmlns:a16="http://schemas.microsoft.com/office/drawing/2014/main" id="{65E69F3B-A838-36E7-6829-4709270397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6878" r="16878"/>
          <a:stretch>
            <a:fillRect/>
          </a:stretch>
        </p:blipFill>
        <p:spPr>
          <a:xfrm>
            <a:off x="7680325" y="804863"/>
            <a:ext cx="3476625" cy="5248275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B0F07B-69B3-9D37-991B-FFB2BCB66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5317" y="6411142"/>
            <a:ext cx="566928" cy="38404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19</a:t>
            </a:fld>
            <a:endParaRPr lang="en-US" b="1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9CA3498-033E-78AC-5358-61C5144D84A0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" dirty="0">
                <a:solidFill>
                  <a:srgbClr val="FF0000"/>
                </a:solidFill>
              </a:rPr>
              <a:t>Sécurité machine</a:t>
            </a:r>
          </a:p>
          <a:p>
            <a:endParaRPr lang="fr" dirty="0"/>
          </a:p>
        </p:txBody>
      </p:sp>
      <p:pic>
        <p:nvPicPr>
          <p:cNvPr id="14" name="Image 13" descr="Une image contenant texte, diagramme, Dessin technique, Plan&#10;&#10;Le contenu généré par l’IA peut être incorrect.">
            <a:extLst>
              <a:ext uri="{FF2B5EF4-FFF2-40B4-BE49-F238E27FC236}">
                <a16:creationId xmlns:a16="http://schemas.microsoft.com/office/drawing/2014/main" id="{9117F10F-B839-00A5-E8E8-E68C0623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" y="1216051"/>
            <a:ext cx="7624506" cy="5387115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87CCA28-0D84-90C1-D6DB-E04D7483BA80}"/>
              </a:ext>
            </a:extLst>
          </p:cNvPr>
          <p:cNvCxnSpPr/>
          <p:nvPr/>
        </p:nvCxnSpPr>
        <p:spPr>
          <a:xfrm flipV="1">
            <a:off x="5457825" y="3581400"/>
            <a:ext cx="2495550" cy="266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81D407A-1124-DFE0-60DF-BCBB6EC470B9}"/>
              </a:ext>
            </a:extLst>
          </p:cNvPr>
          <p:cNvSpPr/>
          <p:nvPr/>
        </p:nvSpPr>
        <p:spPr>
          <a:xfrm>
            <a:off x="3765755" y="4778477"/>
            <a:ext cx="1199535" cy="7472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Une image contenant texte, diagramme, Parallèle, Plan&#10;&#10;Le contenu généré par l’IA peut être incorrect.">
            <a:extLst>
              <a:ext uri="{FF2B5EF4-FFF2-40B4-BE49-F238E27FC236}">
                <a16:creationId xmlns:a16="http://schemas.microsoft.com/office/drawing/2014/main" id="{F6ECC399-6934-7BFD-21F0-8DEFFD5A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55" y="1216050"/>
            <a:ext cx="7813620" cy="552073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0F0FDD6-990A-DC0B-0711-E3660C73C7F1}"/>
              </a:ext>
            </a:extLst>
          </p:cNvPr>
          <p:cNvSpPr txBox="1"/>
          <p:nvPr/>
        </p:nvSpPr>
        <p:spPr>
          <a:xfrm>
            <a:off x="9598826" y="5878209"/>
            <a:ext cx="1154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XPSAC3721</a:t>
            </a:r>
          </a:p>
        </p:txBody>
      </p:sp>
    </p:spTree>
    <p:extLst>
      <p:ext uri="{BB962C8B-B14F-4D97-AF65-F5344CB8AC3E}">
        <p14:creationId xmlns:p14="http://schemas.microsoft.com/office/powerpoint/2010/main" val="333767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8CA0173-29FD-AFA2-C4D4-F4CAD9BF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216" y="1399032"/>
            <a:ext cx="5093208" cy="1156146"/>
          </a:xfrm>
        </p:spPr>
        <p:txBody>
          <a:bodyPr rtlCol="0"/>
          <a:lstStyle/>
          <a:p>
            <a:pPr rtl="0"/>
            <a:r>
              <a:rPr lang="fr" dirty="0"/>
              <a:t>Introduction</a:t>
            </a:r>
          </a:p>
        </p:txBody>
      </p:sp>
      <p:pic>
        <p:nvPicPr>
          <p:cNvPr id="14" name="Espace réservé à l'image 13" descr="Gros plan d'une image abstraite">
            <a:extLst>
              <a:ext uri="{FF2B5EF4-FFF2-40B4-BE49-F238E27FC236}">
                <a16:creationId xmlns:a16="http://schemas.microsoft.com/office/drawing/2014/main" id="{B603978A-003D-ECA6-02D2-260C6A3BC3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5" r="85"/>
          <a:stretch/>
        </p:blipFill>
        <p:spPr>
          <a:xfrm>
            <a:off x="832104" y="640080"/>
            <a:ext cx="4727448" cy="5559552"/>
          </a:xfrm>
        </p:spPr>
      </p:pic>
      <p:sp>
        <p:nvSpPr>
          <p:cNvPr id="2" name="Espace réservé au texte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rtlCol="0" anchor="t"/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" dirty="0"/>
              <a:t>Remerciements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" dirty="0"/>
              <a:t>Présentation du groupe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" dirty="0"/>
              <a:t>Présentation du sujet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fr" dirty="0"/>
              <a:t>Conclusion</a:t>
            </a:r>
          </a:p>
        </p:txBody>
      </p:sp>
      <p:sp>
        <p:nvSpPr>
          <p:cNvPr id="4" name="Espace réservé au numéro de diapositive 19">
            <a:extLst>
              <a:ext uri="{FF2B5EF4-FFF2-40B4-BE49-F238E27FC236}">
                <a16:creationId xmlns:a16="http://schemas.microsoft.com/office/drawing/2014/main" id="{F0AA7B31-1329-6156-8A35-1A950D92C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738" y="6373368"/>
            <a:ext cx="566928" cy="384048"/>
          </a:xfrm>
        </p:spPr>
        <p:txBody>
          <a:bodyPr rtlCol="0"/>
          <a:lstStyle/>
          <a:p>
            <a:pPr rtl="0"/>
            <a:fld id="{09A01C0A-2BB6-49E7-91A3-DCB9F9F59583}" type="slidenum">
              <a:rPr lang="en-US" sz="1600" b="1" smtClean="0"/>
              <a:pPr rtl="0"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6ACA-DC39-3CDF-9021-5F1F33D2D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69C5221-4892-2F17-FB56-D9EE31E7B2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524" t="12761" r="8003" b="31008"/>
          <a:stretch>
            <a:fillRect/>
          </a:stretch>
        </p:blipFill>
        <p:spPr>
          <a:xfrm>
            <a:off x="4807867" y="355232"/>
            <a:ext cx="6533741" cy="6147536"/>
          </a:xfrm>
          <a:noFill/>
        </p:spPr>
      </p:pic>
      <p:sp>
        <p:nvSpPr>
          <p:cNvPr id="12" name="Espace réservé au numéro de diapositive 11">
            <a:extLst>
              <a:ext uri="{FF2B5EF4-FFF2-40B4-BE49-F238E27FC236}">
                <a16:creationId xmlns:a16="http://schemas.microsoft.com/office/drawing/2014/main" id="{2CF2ABB1-354E-00DC-160A-2A86F66E40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5317" y="6411142"/>
            <a:ext cx="566928" cy="384048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20</a:t>
            </a:fld>
            <a:endParaRPr lang="en-US" b="1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61D1B2E-0CFD-29FA-9520-D0B4CBE70084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" dirty="0">
                <a:solidFill>
                  <a:srgbClr val="FF0000"/>
                </a:solidFill>
              </a:rPr>
              <a:t>Sistema</a:t>
            </a:r>
          </a:p>
          <a:p>
            <a:endParaRPr lang="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9D398C-E363-EC4D-FB3C-C6E030C954F6}"/>
              </a:ext>
            </a:extLst>
          </p:cNvPr>
          <p:cNvSpPr txBox="1"/>
          <p:nvPr/>
        </p:nvSpPr>
        <p:spPr>
          <a:xfrm>
            <a:off x="4955458" y="6528153"/>
            <a:ext cx="149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Extrait du </a:t>
            </a:r>
            <a:r>
              <a:rPr lang="fr-FR" sz="1400" i="1" dirty="0" err="1"/>
              <a:t>sistema</a:t>
            </a:r>
            <a:endParaRPr lang="fr-FR" sz="1400" i="1" dirty="0"/>
          </a:p>
        </p:txBody>
      </p:sp>
      <p:pic>
        <p:nvPicPr>
          <p:cNvPr id="14" name="Image 13" descr="Une image contenant diagramme, Plan, ligne, Dessin technique&#10;&#10;Le contenu généré par l’IA peut être incorrect.">
            <a:extLst>
              <a:ext uri="{FF2B5EF4-FFF2-40B4-BE49-F238E27FC236}">
                <a16:creationId xmlns:a16="http://schemas.microsoft.com/office/drawing/2014/main" id="{CBFB5924-AD60-B605-6707-336DBB14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4" y="2782624"/>
            <a:ext cx="4431413" cy="214628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7E847E-1FB7-E6AA-101B-87ECF3DD5ECE}"/>
              </a:ext>
            </a:extLst>
          </p:cNvPr>
          <p:cNvSpPr txBox="1"/>
          <p:nvPr/>
        </p:nvSpPr>
        <p:spPr>
          <a:xfrm>
            <a:off x="348566" y="4775020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Graphe de risque</a:t>
            </a:r>
          </a:p>
        </p:txBody>
      </p:sp>
    </p:spTree>
    <p:extLst>
      <p:ext uri="{BB962C8B-B14F-4D97-AF65-F5344CB8AC3E}">
        <p14:creationId xmlns:p14="http://schemas.microsoft.com/office/powerpoint/2010/main" val="1520462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ce réservé à l'image 31" descr="Gros plan sur les gratte-ciels">
            <a:extLst>
              <a:ext uri="{FF2B5EF4-FFF2-40B4-BE49-F238E27FC236}">
                <a16:creationId xmlns:a16="http://schemas.microsoft.com/office/drawing/2014/main" id="{24A9B74D-E2A1-3529-BC0C-6F3E582BA9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2" b="52"/>
          <a:stretch/>
        </p:blipFill>
        <p:spPr>
          <a:xfrm>
            <a:off x="6124874" y="2948152"/>
            <a:ext cx="5216734" cy="3308173"/>
          </a:xfrm>
        </p:spPr>
      </p:pic>
      <p:sp>
        <p:nvSpPr>
          <p:cNvPr id="6" name="Espace réservé au contenu 5">
            <a:extLst>
              <a:ext uri="{FF2B5EF4-FFF2-40B4-BE49-F238E27FC236}">
                <a16:creationId xmlns:a16="http://schemas.microsoft.com/office/drawing/2014/main" id="{8A235974-1A3D-2F95-9DA6-0B610F0E5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9489" y="1627175"/>
            <a:ext cx="4998147" cy="2898648"/>
          </a:xfrm>
        </p:spPr>
        <p:txBody>
          <a:bodyPr rtlCol="0"/>
          <a:lstStyle/>
          <a:p>
            <a:pPr rtl="0">
              <a:lnSpc>
                <a:spcPct val="250000"/>
              </a:lnSpc>
            </a:pPr>
            <a:r>
              <a:rPr lang="fr" dirty="0"/>
              <a:t>Ma formation en apprentissage ?</a:t>
            </a:r>
          </a:p>
          <a:p>
            <a:pPr rtl="0">
              <a:lnSpc>
                <a:spcPct val="250000"/>
              </a:lnSpc>
            </a:pPr>
            <a:r>
              <a:rPr lang="fr" dirty="0"/>
              <a:t>L’univers de l’industrie</a:t>
            </a:r>
          </a:p>
          <a:p>
            <a:pPr rtl="0">
              <a:lnSpc>
                <a:spcPct val="250000"/>
              </a:lnSpc>
            </a:pPr>
            <a:r>
              <a:rPr lang="fr" dirty="0"/>
              <a:t>Une perspective pour le futur ?</a:t>
            </a:r>
          </a:p>
          <a:p>
            <a:pPr rtl="0">
              <a:lnSpc>
                <a:spcPct val="250000"/>
              </a:lnSpc>
            </a:pP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16232-26A5-5976-4EB0-BDA2944D3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839201" y="2819356"/>
            <a:ext cx="1088802" cy="698848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8FB977D-6DD6-0871-C808-34A05F9E50E0}"/>
              </a:ext>
            </a:extLst>
          </p:cNvPr>
          <p:cNvSpPr txBox="1">
            <a:spLocks/>
          </p:cNvSpPr>
          <p:nvPr/>
        </p:nvSpPr>
        <p:spPr>
          <a:xfrm>
            <a:off x="850392" y="427372"/>
            <a:ext cx="10122632" cy="10630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" dirty="0"/>
              <a:t>Conclusion</a:t>
            </a:r>
          </a:p>
          <a:p>
            <a:endParaRPr lang="fr" dirty="0"/>
          </a:p>
        </p:txBody>
      </p:sp>
      <p:sp>
        <p:nvSpPr>
          <p:cNvPr id="9" name="Espace réservé au numéro de diapositive 11">
            <a:extLst>
              <a:ext uri="{FF2B5EF4-FFF2-40B4-BE49-F238E27FC236}">
                <a16:creationId xmlns:a16="http://schemas.microsoft.com/office/drawing/2014/main" id="{D505FCF6-D4EA-EA49-AF05-D42511B6F823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794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196" y="2188196"/>
            <a:ext cx="5985159" cy="1594507"/>
          </a:xfrm>
        </p:spPr>
        <p:txBody>
          <a:bodyPr rtlCol="0"/>
          <a:lstStyle/>
          <a:p>
            <a:pPr rtl="0"/>
            <a:r>
              <a:rPr lang="fr" sz="4800" dirty="0"/>
              <a:t>MERCI</a:t>
            </a:r>
            <a:endParaRPr lang="fr" dirty="0"/>
          </a:p>
        </p:txBody>
      </p:sp>
      <p:sp>
        <p:nvSpPr>
          <p:cNvPr id="15" name="Espace réservé au texte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rtlCol="0"/>
          <a:lstStyle/>
          <a:p>
            <a:pPr rtl="0"/>
            <a:r>
              <a:rPr lang="fr" dirty="0"/>
              <a:t>Théo-Félix ADAM</a:t>
            </a:r>
          </a:p>
          <a:p>
            <a:pPr rtl="0"/>
            <a:r>
              <a:rPr lang="fr-FR" dirty="0"/>
              <a:t>A</a:t>
            </a:r>
            <a:r>
              <a:rPr lang="fr" dirty="0"/>
              <a:t>pprenti électricien</a:t>
            </a:r>
          </a:p>
          <a:p>
            <a:r>
              <a:rPr lang="fr-FR" dirty="0"/>
              <a:t>theofelix.adam@barthel-electricite.fr </a:t>
            </a:r>
            <a:endParaRPr lang="en-US" dirty="0"/>
          </a:p>
        </p:txBody>
      </p:sp>
      <p:sp>
        <p:nvSpPr>
          <p:cNvPr id="2" name="Espace réservé au numéro de diapositive 11">
            <a:extLst>
              <a:ext uri="{FF2B5EF4-FFF2-40B4-BE49-F238E27FC236}">
                <a16:creationId xmlns:a16="http://schemas.microsoft.com/office/drawing/2014/main" id="{ADECAEC7-2472-97BD-8D2D-DBB0B8406A2B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 rtlCol="0" anchor="ctr">
            <a:normAutofit/>
          </a:bodyPr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49796C-B5ED-BAC6-1D1B-42529C49A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09A01C0A-2BB6-49E7-91A3-DCB9F9F59583}" type="slidenum">
              <a:rPr lang="en-US" sz="1600" b="1" smtClean="0"/>
              <a:pPr rtl="0"/>
              <a:t>3</a:t>
            </a:fld>
            <a:endParaRPr lang="en-US" b="1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97712FE-98DA-1106-9CA5-C1621F772AAB}"/>
              </a:ext>
            </a:extLst>
          </p:cNvPr>
          <p:cNvSpPr txBox="1">
            <a:spLocks/>
          </p:cNvSpPr>
          <p:nvPr/>
        </p:nvSpPr>
        <p:spPr>
          <a:xfrm>
            <a:off x="5811381" y="1614850"/>
            <a:ext cx="5093208" cy="1064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" dirty="0"/>
              <a:t>Présentation du </a:t>
            </a:r>
            <a:r>
              <a:rPr lang="fr" dirty="0">
                <a:solidFill>
                  <a:schemeClr val="accent1"/>
                </a:solidFill>
              </a:rPr>
              <a:t>groupe APB</a:t>
            </a:r>
          </a:p>
        </p:txBody>
      </p:sp>
      <p:sp>
        <p:nvSpPr>
          <p:cNvPr id="6" name="Sous-titre 4">
            <a:extLst>
              <a:ext uri="{FF2B5EF4-FFF2-40B4-BE49-F238E27FC236}">
                <a16:creationId xmlns:a16="http://schemas.microsoft.com/office/drawing/2014/main" id="{0E259634-2325-3E43-C6A7-5FA1489CD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4264" y="3286334"/>
            <a:ext cx="3995928" cy="1956816"/>
          </a:xfrm>
        </p:spPr>
        <p:txBody>
          <a:bodyPr rtlCol="0"/>
          <a:lstStyle/>
          <a:p>
            <a:pPr rtl="0"/>
            <a:r>
              <a:rPr lang="fr" b="1" dirty="0"/>
              <a:t>A</a:t>
            </a:r>
            <a:r>
              <a:rPr lang="fr" dirty="0"/>
              <a:t>MP Industries</a:t>
            </a:r>
          </a:p>
          <a:p>
            <a:pPr rtl="0"/>
            <a:r>
              <a:rPr lang="fr" b="1" dirty="0"/>
              <a:t>P</a:t>
            </a:r>
            <a:r>
              <a:rPr lang="fr" dirty="0"/>
              <a:t>rod Optima Industries</a:t>
            </a:r>
          </a:p>
          <a:p>
            <a:r>
              <a:rPr lang="fr" b="1" dirty="0"/>
              <a:t>B</a:t>
            </a:r>
            <a:r>
              <a:rPr lang="fr" dirty="0"/>
              <a:t>arthel Electricité Industrielle</a:t>
            </a:r>
          </a:p>
          <a:p>
            <a:pPr rtl="0"/>
            <a:endParaRPr lang="fr" dirty="0"/>
          </a:p>
        </p:txBody>
      </p:sp>
      <p:pic>
        <p:nvPicPr>
          <p:cNvPr id="7" name="Image 6" descr="Une image contenant texte, cercle, Police, logo&#10;&#10;Le contenu généré par l’IA peut être incorrect.">
            <a:extLst>
              <a:ext uri="{FF2B5EF4-FFF2-40B4-BE49-F238E27FC236}">
                <a16:creationId xmlns:a16="http://schemas.microsoft.com/office/drawing/2014/main" id="{BE0F9C56-A129-EB62-07B9-40176C06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11" y="2454992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6DEBF-B8FD-922E-CB08-93D7311A4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à l'image 14" descr="Architecture moderne blanche">
            <a:extLst>
              <a:ext uri="{FF2B5EF4-FFF2-40B4-BE49-F238E27FC236}">
                <a16:creationId xmlns:a16="http://schemas.microsoft.com/office/drawing/2014/main" id="{9120DF76-E99E-5FBC-DDC7-544BC2F93D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1" r="2541"/>
          <a:stretch/>
        </p:blipFill>
        <p:spPr>
          <a:xfrm>
            <a:off x="6284006" y="1613916"/>
            <a:ext cx="5060609" cy="5248656"/>
          </a:xfrm>
        </p:spPr>
      </p:pic>
      <p:sp>
        <p:nvSpPr>
          <p:cNvPr id="8" name="Espace réservé au texte 10">
            <a:extLst>
              <a:ext uri="{FF2B5EF4-FFF2-40B4-BE49-F238E27FC236}">
                <a16:creationId xmlns:a16="http://schemas.microsoft.com/office/drawing/2014/main" id="{32ED567D-67CE-4CA7-2208-007F4FC68DBB}"/>
              </a:ext>
            </a:extLst>
          </p:cNvPr>
          <p:cNvSpPr txBox="1">
            <a:spLocks/>
          </p:cNvSpPr>
          <p:nvPr/>
        </p:nvSpPr>
        <p:spPr>
          <a:xfrm>
            <a:off x="10972800" y="941832"/>
            <a:ext cx="371815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"/>
              <a:t>Modifiez les styles du texte</a:t>
            </a:r>
          </a:p>
        </p:txBody>
      </p:sp>
      <p:sp>
        <p:nvSpPr>
          <p:cNvPr id="16" name="Espace réservé au numéro de diapositive 15">
            <a:extLst>
              <a:ext uri="{FF2B5EF4-FFF2-40B4-BE49-F238E27FC236}">
                <a16:creationId xmlns:a16="http://schemas.microsoft.com/office/drawing/2014/main" id="{53904B04-6501-B78F-2F44-F489D02E3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sz="1600" b="1" smtClean="0"/>
              <a:pPr rtl="0"/>
              <a:t>4</a:t>
            </a:fld>
            <a:endParaRPr lang="en-US" b="1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874AC83-9C0A-CF31-9B26-11A88A8A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354" y="171281"/>
            <a:ext cx="4355553" cy="557784"/>
          </a:xfrm>
        </p:spPr>
        <p:txBody>
          <a:bodyPr rtlCol="0" anchor="b"/>
          <a:lstStyle/>
          <a:p>
            <a:pPr rtl="0"/>
            <a:r>
              <a:rPr lang="fr-FR" dirty="0"/>
              <a:t>localisation</a:t>
            </a:r>
            <a:endParaRPr lang="fr" dirty="0"/>
          </a:p>
        </p:txBody>
      </p:sp>
      <p:pic>
        <p:nvPicPr>
          <p:cNvPr id="22" name="Image 21" descr="Une image contenant texte, intérieur, Immeuble de bureaux, meubles&#10;&#10;Le contenu généré par l’IA peut être incorrect.">
            <a:extLst>
              <a:ext uri="{FF2B5EF4-FFF2-40B4-BE49-F238E27FC236}">
                <a16:creationId xmlns:a16="http://schemas.microsoft.com/office/drawing/2014/main" id="{C12AAE43-98AB-7473-6643-F993006D1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24" y="3944620"/>
            <a:ext cx="5381601" cy="2479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2DE14C1-042D-B227-09B0-C68CCF7B0E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62224" y="433623"/>
            <a:ext cx="5369212" cy="2479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590FBFD-0958-9CFF-3A36-2825B50A1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3131" y="941832"/>
            <a:ext cx="2849669" cy="5532120"/>
          </a:xfrm>
          <a:prstGeom prst="rect">
            <a:avLst/>
          </a:prstGeom>
        </p:spPr>
      </p:pic>
      <p:sp>
        <p:nvSpPr>
          <p:cNvPr id="26" name="Titre 5">
            <a:extLst>
              <a:ext uri="{FF2B5EF4-FFF2-40B4-BE49-F238E27FC236}">
                <a16:creationId xmlns:a16="http://schemas.microsoft.com/office/drawing/2014/main" id="{E2E96226-AC6C-DA69-3576-0B5A6119F133}"/>
              </a:ext>
            </a:extLst>
          </p:cNvPr>
          <p:cNvSpPr txBox="1">
            <a:spLocks/>
          </p:cNvSpPr>
          <p:nvPr/>
        </p:nvSpPr>
        <p:spPr>
          <a:xfrm>
            <a:off x="769054" y="3150108"/>
            <a:ext cx="4355553" cy="5577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r-FR" dirty="0">
                <a:solidFill>
                  <a:schemeClr val="accent1"/>
                </a:solidFill>
              </a:rPr>
              <a:t>Locaux</a:t>
            </a:r>
            <a:endParaRPr lang="fr" dirty="0">
              <a:solidFill>
                <a:schemeClr val="accent1"/>
              </a:solidFill>
            </a:endParaRPr>
          </a:p>
        </p:txBody>
      </p:sp>
      <p:sp>
        <p:nvSpPr>
          <p:cNvPr id="4" name="Espace réservé au texte 10">
            <a:extLst>
              <a:ext uri="{FF2B5EF4-FFF2-40B4-BE49-F238E27FC236}">
                <a16:creationId xmlns:a16="http://schemas.microsoft.com/office/drawing/2014/main" id="{ED73971C-DB64-4FD6-5815-69D37D942EB5}"/>
              </a:ext>
            </a:extLst>
          </p:cNvPr>
          <p:cNvSpPr txBox="1">
            <a:spLocks/>
          </p:cNvSpPr>
          <p:nvPr/>
        </p:nvSpPr>
        <p:spPr>
          <a:xfrm>
            <a:off x="6544841" y="1223010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"/>
              <a:t>Cliquez pour modifier les styles de texte principaux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9896D0A-602D-F3EC-2589-29AC1FB7EFF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486" b="34732"/>
          <a:stretch>
            <a:fillRect/>
          </a:stretch>
        </p:blipFill>
        <p:spPr>
          <a:xfrm>
            <a:off x="4244157" y="2619756"/>
            <a:ext cx="3356500" cy="1618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2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10" name="bomb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D374607-99C4-4965-F5A7-8F19F81A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9" y="713410"/>
            <a:ext cx="5248656" cy="2157984"/>
          </a:xfrm>
        </p:spPr>
        <p:txBody>
          <a:bodyPr rtlCol="0" anchor="t">
            <a:normAutofit/>
          </a:bodyPr>
          <a:lstStyle/>
          <a:p>
            <a:pPr rtl="0"/>
            <a:r>
              <a:rPr lang="fr-FR" dirty="0">
                <a:solidFill>
                  <a:schemeClr val="accent1"/>
                </a:solidFill>
              </a:rPr>
              <a:t>A</a:t>
            </a:r>
            <a:r>
              <a:rPr lang="fr" dirty="0">
                <a:solidFill>
                  <a:schemeClr val="accent1"/>
                </a:solidFill>
              </a:rPr>
              <a:t>mp </a:t>
            </a:r>
            <a:r>
              <a:rPr lang="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industries</a:t>
            </a:r>
            <a:br>
              <a:rPr lang="fr" dirty="0"/>
            </a:br>
            <a:r>
              <a:rPr lang="fr" sz="1200" dirty="0">
                <a:latin typeface="+mn-lt"/>
              </a:rPr>
              <a:t>responsable: Stéphanie villard</a:t>
            </a:r>
            <a:br>
              <a:rPr lang="fr" dirty="0"/>
            </a:br>
            <a:endParaRPr lang="fr" dirty="0"/>
          </a:p>
        </p:txBody>
      </p:sp>
      <p:pic>
        <p:nvPicPr>
          <p:cNvPr id="12" name="Image 11" descr="Une image contenant tuyau, acier, machine, industrie&#10;&#10;Le contenu généré par l’IA peut être incorrect.">
            <a:extLst>
              <a:ext uri="{FF2B5EF4-FFF2-40B4-BE49-F238E27FC236}">
                <a16:creationId xmlns:a16="http://schemas.microsoft.com/office/drawing/2014/main" id="{F91155D3-6852-DB34-1FA2-B4E68DC9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27" r="23861" b="-3"/>
          <a:stretch>
            <a:fillRect/>
          </a:stretch>
        </p:blipFill>
        <p:spPr>
          <a:xfrm>
            <a:off x="20" y="3159126"/>
            <a:ext cx="457744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0" name="Sous-titre 4">
            <a:extLst>
              <a:ext uri="{FF2B5EF4-FFF2-40B4-BE49-F238E27FC236}">
                <a16:creationId xmlns:a16="http://schemas.microsoft.com/office/drawing/2014/main" id="{281D82E6-0A0A-173F-611E-C2700BA43CE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05696" y="708750"/>
            <a:ext cx="4617720" cy="2770632"/>
          </a:xfrm>
        </p:spPr>
        <p:txBody>
          <a:bodyPr rtlCol="0">
            <a:normAutofit/>
          </a:bodyPr>
          <a:lstStyle/>
          <a:p>
            <a:pPr rtl="0"/>
            <a:r>
              <a:rPr lang="fr" b="1" dirty="0"/>
              <a:t>U</a:t>
            </a:r>
            <a:r>
              <a:rPr lang="fr" dirty="0"/>
              <a:t>sinage de précision</a:t>
            </a:r>
          </a:p>
          <a:p>
            <a:pPr rtl="0"/>
            <a:r>
              <a:rPr lang="fr" dirty="0"/>
              <a:t>Maintenance mécanique</a:t>
            </a:r>
          </a:p>
          <a:p>
            <a:pPr rtl="0"/>
            <a:r>
              <a:rPr lang="fr" dirty="0"/>
              <a:t>Optimisation des équipements</a:t>
            </a:r>
          </a:p>
        </p:txBody>
      </p:sp>
      <p:pic>
        <p:nvPicPr>
          <p:cNvPr id="14" name="Image 13" descr="Une image contenant objets en métal, vitesse, intérieur&#10;&#10;Le contenu généré par l’IA peut être incorrect.">
            <a:extLst>
              <a:ext uri="{FF2B5EF4-FFF2-40B4-BE49-F238E27FC236}">
                <a16:creationId xmlns:a16="http://schemas.microsoft.com/office/drawing/2014/main" id="{822D8F2D-7490-C37D-5FD2-DDD91E48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51" b="1"/>
          <a:stretch>
            <a:fillRect/>
          </a:stretch>
        </p:blipFill>
        <p:spPr>
          <a:xfrm>
            <a:off x="6505696" y="3727759"/>
            <a:ext cx="4617720" cy="277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DA122E-0094-E5CB-093D-B90AB7E5F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5</a:t>
            </a:fld>
            <a:endParaRPr lang="en-US" b="1" dirty="0"/>
          </a:p>
        </p:txBody>
      </p:sp>
      <p:pic>
        <p:nvPicPr>
          <p:cNvPr id="18" name="Image 17" descr="Une image contenant Police, Graphique, logo, graphisme&#10;&#10;Le contenu généré par l’IA peut être incorrect.">
            <a:extLst>
              <a:ext uri="{FF2B5EF4-FFF2-40B4-BE49-F238E27FC236}">
                <a16:creationId xmlns:a16="http://schemas.microsoft.com/office/drawing/2014/main" id="{0C4FB57D-CF2F-238C-65E1-A497A6450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463" y="6144590"/>
            <a:ext cx="1800000" cy="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DE2FD-8042-38B8-D6EE-8F97AADE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3039932-9C53-CB50-512C-087ED1AD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9" y="713410"/>
            <a:ext cx="5248656" cy="2157984"/>
          </a:xfrm>
        </p:spPr>
        <p:txBody>
          <a:bodyPr rtlCol="0" anchor="t">
            <a:normAutofit/>
          </a:bodyPr>
          <a:lstStyle/>
          <a:p>
            <a:pPr rtl="0"/>
            <a:r>
              <a:rPr lang="fr-FR" dirty="0"/>
              <a:t>P</a:t>
            </a:r>
            <a:r>
              <a:rPr lang="fr" dirty="0"/>
              <a:t>rod </a:t>
            </a:r>
            <a:r>
              <a:rPr lang="fr" dirty="0">
                <a:solidFill>
                  <a:schemeClr val="accent1"/>
                </a:solidFill>
              </a:rPr>
              <a:t>optima</a:t>
            </a:r>
            <a:r>
              <a:rPr lang="fr" dirty="0"/>
              <a:t> </a:t>
            </a:r>
            <a:r>
              <a:rPr lang="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industries</a:t>
            </a:r>
            <a:br>
              <a:rPr lang="fr" dirty="0"/>
            </a:br>
            <a:r>
              <a:rPr lang="fr" sz="1200" dirty="0">
                <a:latin typeface="+mn-lt"/>
              </a:rPr>
              <a:t>Responsable: julien lussot</a:t>
            </a:r>
            <a:br>
              <a:rPr lang="fr" dirty="0"/>
            </a:br>
            <a:endParaRPr lang="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ED47C2-7FD2-A129-F2B9-65EDB4D476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03" b="19703"/>
          <a:stretch/>
        </p:blipFill>
        <p:spPr>
          <a:xfrm>
            <a:off x="20" y="3159126"/>
            <a:ext cx="457744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0" name="Sous-titre 4">
            <a:extLst>
              <a:ext uri="{FF2B5EF4-FFF2-40B4-BE49-F238E27FC236}">
                <a16:creationId xmlns:a16="http://schemas.microsoft.com/office/drawing/2014/main" id="{AFC8F2C7-A513-F33A-2D37-EAC278EA1F9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05696" y="708750"/>
            <a:ext cx="4617720" cy="2770632"/>
          </a:xfrm>
        </p:spPr>
        <p:txBody>
          <a:bodyPr rtlCol="0">
            <a:normAutofit/>
          </a:bodyPr>
          <a:lstStyle/>
          <a:p>
            <a:r>
              <a:rPr lang="fr-FR" dirty="0"/>
              <a:t>M</a:t>
            </a:r>
            <a:r>
              <a:rPr lang="fr" dirty="0"/>
              <a:t>aintenance</a:t>
            </a:r>
          </a:p>
          <a:p>
            <a:r>
              <a:rPr lang="fr-FR" dirty="0"/>
              <a:t>E</a:t>
            </a:r>
            <a:r>
              <a:rPr lang="fr" dirty="0"/>
              <a:t>ntretien (graissage, nettoyage…)</a:t>
            </a:r>
          </a:p>
          <a:p>
            <a:r>
              <a:rPr lang="fr" dirty="0"/>
              <a:t>Chaudronnerie</a:t>
            </a:r>
          </a:p>
          <a:p>
            <a:pPr rtl="0"/>
            <a:endParaRPr lang="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84877E-8E97-EE20-C721-6A5BD622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5" r="3125"/>
          <a:stretch/>
        </p:blipFill>
        <p:spPr>
          <a:xfrm>
            <a:off x="6505696" y="3727759"/>
            <a:ext cx="4617720" cy="277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72A43A-E52D-7935-EE1C-63E3786DE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6</a:t>
            </a:fld>
            <a:endParaRPr lang="en-US" b="1" dirty="0"/>
          </a:p>
        </p:txBody>
      </p:sp>
      <p:pic>
        <p:nvPicPr>
          <p:cNvPr id="3" name="Image 2" descr="Une image contenant Police, Graphique, logo, texte&#10;&#10;Le contenu généré par l’IA peut être incorrect.">
            <a:extLst>
              <a:ext uri="{FF2B5EF4-FFF2-40B4-BE49-F238E27FC236}">
                <a16:creationId xmlns:a16="http://schemas.microsoft.com/office/drawing/2014/main" id="{1BB315E8-8B59-5CEF-B42A-01B4EE77C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579" y="6141142"/>
            <a:ext cx="180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0970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E186F-1066-51CF-6552-79418306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078DAFB-57C6-4855-D01D-10D849C2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9" y="713410"/>
            <a:ext cx="5248656" cy="2157984"/>
          </a:xfrm>
        </p:spPr>
        <p:txBody>
          <a:bodyPr rtlCol="0" anchor="t">
            <a:normAutofit/>
          </a:bodyPr>
          <a:lstStyle/>
          <a:p>
            <a:r>
              <a:rPr lang="fr-FR" dirty="0"/>
              <a:t>Barthel </a:t>
            </a:r>
            <a:r>
              <a:rPr lang="fr-FR" dirty="0">
                <a:solidFill>
                  <a:schemeClr val="accent1"/>
                </a:solidFill>
              </a:rPr>
              <a:t>électricité</a:t>
            </a:r>
            <a:r>
              <a:rPr lang="fr-FR" dirty="0"/>
              <a:t>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industrielle</a:t>
            </a:r>
            <a:br>
              <a:rPr lang="fr" dirty="0"/>
            </a:br>
            <a:r>
              <a:rPr lang="fr" sz="1200" dirty="0">
                <a:latin typeface="+mn-lt"/>
              </a:rPr>
              <a:t>Responsable: jonathan caparros</a:t>
            </a:r>
            <a:br>
              <a:rPr lang="fr" dirty="0"/>
            </a:br>
            <a:endParaRPr lang="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616A2B8-DFAD-738B-4556-A1479338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88" r="21488"/>
          <a:stretch/>
        </p:blipFill>
        <p:spPr>
          <a:xfrm>
            <a:off x="20" y="3159126"/>
            <a:ext cx="457744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0" name="Sous-titre 4">
            <a:extLst>
              <a:ext uri="{FF2B5EF4-FFF2-40B4-BE49-F238E27FC236}">
                <a16:creationId xmlns:a16="http://schemas.microsoft.com/office/drawing/2014/main" id="{C9A4AFA7-9500-A31D-8260-47B1E43543A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05696" y="708750"/>
            <a:ext cx="4617720" cy="2770632"/>
          </a:xfrm>
        </p:spPr>
        <p:txBody>
          <a:bodyPr rtlCol="0">
            <a:normAutofit/>
          </a:bodyPr>
          <a:lstStyle/>
          <a:p>
            <a:r>
              <a:rPr lang="fr-FR" dirty="0"/>
              <a:t>Analyse, diagnostique, maintenance</a:t>
            </a:r>
            <a:endParaRPr lang="fr" dirty="0"/>
          </a:p>
          <a:p>
            <a:r>
              <a:rPr lang="fr-FR" dirty="0"/>
              <a:t>I</a:t>
            </a:r>
            <a:r>
              <a:rPr lang="fr" dirty="0"/>
              <a:t>nstallations électriques à courants faible et fort</a:t>
            </a:r>
          </a:p>
          <a:p>
            <a:r>
              <a:rPr lang="fr-FR" dirty="0"/>
              <a:t>Intervention postes </a:t>
            </a:r>
            <a:r>
              <a:rPr lang="fr-FR" dirty="0" err="1"/>
              <a:t>ht</a:t>
            </a:r>
            <a:r>
              <a:rPr lang="fr-FR" dirty="0"/>
              <a:t> 20 000V</a:t>
            </a:r>
          </a:p>
          <a:p>
            <a:r>
              <a:rPr lang="fr-FR" dirty="0"/>
              <a:t>M</a:t>
            </a:r>
            <a:r>
              <a:rPr lang="fr" dirty="0"/>
              <a:t>ises aux normes, rétrofits</a:t>
            </a:r>
          </a:p>
          <a:p>
            <a:endParaRPr lang="fr" dirty="0"/>
          </a:p>
          <a:p>
            <a:pPr rtl="0"/>
            <a:endParaRPr lang="fr" dirty="0"/>
          </a:p>
          <a:p>
            <a:pPr rtl="0"/>
            <a:endParaRPr lang="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9EEBE84-CF5B-547B-3CDE-89EE0B78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13" r="11513"/>
          <a:stretch/>
        </p:blipFill>
        <p:spPr>
          <a:xfrm>
            <a:off x="6505696" y="3727759"/>
            <a:ext cx="4617720" cy="2770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C611FA-073F-13F2-D686-32A2515A8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317" y="6411142"/>
            <a:ext cx="566928" cy="384048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09A01C0A-2BB6-49E7-91A3-DCB9F9F59583}" type="slidenum">
              <a:rPr lang="en-US" sz="1600" b="1" smtClean="0"/>
              <a:pPr rtl="0">
                <a:spcAft>
                  <a:spcPts val="600"/>
                </a:spcAft>
              </a:pPr>
              <a:t>7</a:t>
            </a:fld>
            <a:endParaRPr lang="en-US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D8B477-7A63-B1E7-3CC0-694729465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1579" y="5949118"/>
            <a:ext cx="1800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470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D4F54-DA82-4616-5B86-9163731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256" y="919159"/>
            <a:ext cx="5029200" cy="923544"/>
          </a:xfrm>
        </p:spPr>
        <p:txBody>
          <a:bodyPr rtlCol="0"/>
          <a:lstStyle/>
          <a:p>
            <a:pPr algn="r" rtl="0"/>
            <a:r>
              <a:rPr lang="fr" dirty="0"/>
              <a:t>Présentation du pont levis</a:t>
            </a:r>
          </a:p>
        </p:txBody>
      </p:sp>
      <p:pic>
        <p:nvPicPr>
          <p:cNvPr id="5" name="Espace réservé à l'image 4" descr="Gros plan sur les gratte-ciels">
            <a:extLst>
              <a:ext uri="{FF2B5EF4-FFF2-40B4-BE49-F238E27FC236}">
                <a16:creationId xmlns:a16="http://schemas.microsoft.com/office/drawing/2014/main" id="{CBD79D95-B489-7C39-8BA1-EDA2F8F1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" b="43"/>
          <a:stretch/>
        </p:blipFill>
        <p:spPr>
          <a:xfrm>
            <a:off x="1130236" y="686308"/>
            <a:ext cx="4680000" cy="5649422"/>
          </a:xfrm>
        </p:spPr>
      </p:pic>
      <p:sp>
        <p:nvSpPr>
          <p:cNvPr id="4" name="Espace réservé au contenu 3">
            <a:extLst>
              <a:ext uri="{FF2B5EF4-FFF2-40B4-BE49-F238E27FC236}">
                <a16:creationId xmlns:a16="http://schemas.microsoft.com/office/drawing/2014/main" id="{1D44FF4F-87AF-081C-2A21-97173EE4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993" y="2528158"/>
            <a:ext cx="3417359" cy="3108960"/>
          </a:xfrm>
        </p:spPr>
        <p:txBody>
          <a:bodyPr rtlCol="0"/>
          <a:lstStyle/>
          <a:p>
            <a:pPr rtl="0"/>
            <a:r>
              <a:rPr lang="fr" dirty="0"/>
              <a:t>Cahier des charges</a:t>
            </a:r>
          </a:p>
          <a:p>
            <a:pPr rtl="0"/>
            <a:r>
              <a:rPr lang="fr" dirty="0"/>
              <a:t>Partie électronique</a:t>
            </a:r>
          </a:p>
          <a:p>
            <a:pPr rtl="0"/>
            <a:r>
              <a:rPr lang="fr" dirty="0"/>
              <a:t>Partie électrotechnique</a:t>
            </a:r>
          </a:p>
          <a:p>
            <a:pPr rtl="0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B33E9-5728-FA5C-0AC2-27407C4E7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248" y="281978"/>
            <a:ext cx="2743200" cy="1336433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F242F325-E89B-BB0F-4963-D2A7AB73F2A1}"/>
              </a:ext>
            </a:extLst>
          </p:cNvPr>
          <p:cNvSpPr txBox="1">
            <a:spLocks/>
          </p:cNvSpPr>
          <p:nvPr/>
        </p:nvSpPr>
        <p:spPr>
          <a:xfrm>
            <a:off x="11485317" y="6411142"/>
            <a:ext cx="566928" cy="384048"/>
          </a:xfrm>
          <a:prstGeom prst="rect">
            <a:avLst/>
          </a:prstGeom>
        </p:spPr>
        <p:txBody>
          <a:bodyPr/>
          <a:lstStyle>
            <a:defPPr rtl="0"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9A01C0A-2BB6-49E7-91A3-DCB9F9F59583}" type="slidenum">
              <a:rPr lang="en-US" sz="1600" b="1" smtClean="0">
                <a:solidFill>
                  <a:schemeClr val="bg1"/>
                </a:solidFill>
              </a:rPr>
              <a:pPr algn="ctr"/>
              <a:t>8</a:t>
            </a:fld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FDBA0D-C717-B16D-F1F6-BA5D8E090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5780" y="2648607"/>
            <a:ext cx="460940" cy="3108960"/>
          </a:xfrm>
          <a:prstGeom prst="rect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Image 6" descr="Une image contenant plein air, ciel, eau, bâtiment&#10;&#10;Le contenu généré par l’IA peut être incorrect.">
            <a:extLst>
              <a:ext uri="{FF2B5EF4-FFF2-40B4-BE49-F238E27FC236}">
                <a16:creationId xmlns:a16="http://schemas.microsoft.com/office/drawing/2014/main" id="{E6EA4D8F-0F12-C087-DAAE-2B8576426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4" b="95687" l="379" r="98485">
                        <a14:foregroundMark x1="58354" y1="19914" x2="59596" y2="19946"/>
                        <a14:foregroundMark x1="59596" y1="19946" x2="62626" y2="19677"/>
                        <a14:foregroundMark x1="16667" y1="74124" x2="4293" y2="82480"/>
                        <a14:foregroundMark x1="4293" y1="82480" x2="1768" y2="82210"/>
                        <a14:foregroundMark x1="9091" y1="91105" x2="96843" y2="85714"/>
                        <a14:foregroundMark x1="96843" y1="85714" x2="98485" y2="86523"/>
                        <a14:foregroundMark x1="94318" y1="85984" x2="76894" y2="99191"/>
                        <a14:foregroundMark x1="76894" y1="99191" x2="3283" y2="88949"/>
                        <a14:foregroundMark x1="3283" y1="88949" x2="5051" y2="91375"/>
                        <a14:foregroundMark x1="9596" y1="77358" x2="379" y2="91914"/>
                        <a14:foregroundMark x1="379" y1="91914" x2="74242" y2="72237"/>
                        <a14:foregroundMark x1="74242" y1="72237" x2="4545" y2="79784"/>
                        <a14:foregroundMark x1="4545" y1="79784" x2="3662" y2="81132"/>
                        <a14:foregroundMark x1="32828" y1="74663" x2="10732" y2="78706"/>
                        <a14:foregroundMark x1="10732" y1="78706" x2="8333" y2="89218"/>
                        <a14:foregroundMark x1="10606" y1="93531" x2="11111" y2="93531"/>
                        <a14:foregroundMark x1="18308" y1="93531" x2="23864" y2="95687"/>
                        <a14:backgroundMark x1="18687" y1="38005" x2="18687" y2="38005"/>
                        <a14:backgroundMark x1="54040" y1="27224" x2="54040" y2="27224"/>
                        <a14:backgroundMark x1="13131" y1="46631" x2="13131" y2="46631"/>
                        <a14:backgroundMark x1="89520" y1="38814" x2="89520" y2="38814"/>
                        <a14:backgroundMark x1="55177" y1="22911" x2="55177" y2="22911"/>
                        <a14:backgroundMark x1="55808" y1="18598" x2="60985" y2="46900"/>
                        <a14:backgroundMark x1="60985" y1="46900" x2="48737" y2="46361"/>
                        <a14:backgroundMark x1="48737" y1="46361" x2="53409" y2="22642"/>
                        <a14:backgroundMark x1="53409" y1="22642" x2="53535" y2="19407"/>
                        <a14:backgroundMark x1="51263" y1="24528" x2="41919" y2="15364"/>
                        <a14:backgroundMark x1="41919" y1="15364" x2="45960" y2="19137"/>
                        <a14:backgroundMark x1="40152" y1="20755" x2="40152" y2="20755"/>
                        <a14:backgroundMark x1="42045" y1="14016" x2="51263" y2="23989"/>
                        <a14:backgroundMark x1="51263" y1="23989" x2="41793" y2="13747"/>
                        <a14:backgroundMark x1="41793" y1="13747" x2="41667" y2="14016"/>
                        <a14:backgroundMark x1="40025" y1="19407" x2="40530" y2="19677"/>
                        <a14:backgroundMark x1="41667" y1="18329" x2="41667" y2="21294"/>
                        <a14:backgroundMark x1="39520" y1="26146" x2="38131" y2="26146"/>
                        <a14:backgroundMark x1="39015" y1="21563" x2="39520" y2="22372"/>
                        <a14:backgroundMark x1="39520" y1="19407" x2="39520" y2="19407"/>
                        <a14:backgroundMark x1="40909" y1="21833" x2="40909" y2="21833"/>
                        <a14:backgroundMark x1="51263" y1="19137" x2="54672" y2="19677"/>
                        <a14:backgroundMark x1="39520" y1="22642" x2="42172" y2="21294"/>
                        <a14:backgroundMark x1="63258" y1="43396" x2="63258" y2="43396"/>
                        <a14:backgroundMark x1="66667" y1="47709" x2="66667" y2="47709"/>
                        <a14:backgroundMark x1="68813" y1="52830" x2="68813" y2="52830"/>
                        <a14:backgroundMark x1="64899" y1="55795" x2="64899" y2="55795"/>
                        <a14:backgroundMark x1="68308" y1="57143" x2="68308" y2="57143"/>
                        <a14:backgroundMark x1="42551" y1="45013" x2="42551" y2="45013"/>
                        <a14:backgroundMark x1="32955" y1="57412" x2="34848" y2="56065"/>
                        <a14:backgroundMark x1="30934" y1="60108" x2="33586" y2="60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234" y="4146333"/>
            <a:ext cx="4680000" cy="21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29BDF-6855-9458-94E1-9B31630EF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6D64336-ED77-1DEB-9CE9-B8511E97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42" y="729745"/>
            <a:ext cx="6839712" cy="1337858"/>
          </a:xfrm>
        </p:spPr>
        <p:txBody>
          <a:bodyPr rtlCol="0" anchor="b"/>
          <a:lstStyle/>
          <a:p>
            <a:pPr rtl="0"/>
            <a:r>
              <a:rPr lang="fr-FR" dirty="0"/>
              <a:t>Cahier des</a:t>
            </a:r>
            <a:br>
              <a:rPr lang="fr-FR" dirty="0"/>
            </a:br>
            <a:r>
              <a:rPr lang="fr-FR" dirty="0">
                <a:solidFill>
                  <a:srgbClr val="0070C0"/>
                </a:solidFill>
              </a:rPr>
              <a:t>charges</a:t>
            </a:r>
            <a:endParaRPr lang="fr" dirty="0">
              <a:solidFill>
                <a:srgbClr val="0070C0"/>
              </a:solidFill>
            </a:endParaRPr>
          </a:p>
        </p:txBody>
      </p:sp>
      <p:pic>
        <p:nvPicPr>
          <p:cNvPr id="14" name="Espace réservé à l'image 14" descr="Architecture moderne blanche">
            <a:extLst>
              <a:ext uri="{FF2B5EF4-FFF2-40B4-BE49-F238E27FC236}">
                <a16:creationId xmlns:a16="http://schemas.microsoft.com/office/drawing/2014/main" id="{06EB7CAD-0560-9AA0-0447-24B6B2C59B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1" r="2541"/>
          <a:stretch/>
        </p:blipFill>
        <p:spPr>
          <a:xfrm>
            <a:off x="7680960" y="804672"/>
            <a:ext cx="3475649" cy="5248656"/>
          </a:xfrm>
        </p:spPr>
      </p:pic>
      <p:sp>
        <p:nvSpPr>
          <p:cNvPr id="4" name="Espace réservé au texte 10">
            <a:extLst>
              <a:ext uri="{FF2B5EF4-FFF2-40B4-BE49-F238E27FC236}">
                <a16:creationId xmlns:a16="http://schemas.microsoft.com/office/drawing/2014/main" id="{84912141-26ED-223A-C6ED-44749C4B6BCD}"/>
              </a:ext>
            </a:extLst>
          </p:cNvPr>
          <p:cNvSpPr txBox="1">
            <a:spLocks/>
          </p:cNvSpPr>
          <p:nvPr/>
        </p:nvSpPr>
        <p:spPr>
          <a:xfrm>
            <a:off x="6622354" y="333053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"/>
              <a:t>Cliquez pour modifier les styles de texte principaux</a:t>
            </a:r>
          </a:p>
        </p:txBody>
      </p:sp>
      <p:sp>
        <p:nvSpPr>
          <p:cNvPr id="8" name="Espace réservé au texte 10">
            <a:extLst>
              <a:ext uri="{FF2B5EF4-FFF2-40B4-BE49-F238E27FC236}">
                <a16:creationId xmlns:a16="http://schemas.microsoft.com/office/drawing/2014/main" id="{89E5D795-6941-97A6-7ED8-F4329446259F}"/>
              </a:ext>
            </a:extLst>
          </p:cNvPr>
          <p:cNvSpPr txBox="1">
            <a:spLocks/>
          </p:cNvSpPr>
          <p:nvPr/>
        </p:nvSpPr>
        <p:spPr>
          <a:xfrm>
            <a:off x="10972800" y="1515070"/>
            <a:ext cx="371815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r"/>
              <a:t>Modifiez les styles du texte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EA0A9066-58EF-8599-404B-3A58F72BF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85317" y="6411142"/>
            <a:ext cx="566928" cy="384048"/>
          </a:xfrm>
        </p:spPr>
        <p:txBody>
          <a:bodyPr/>
          <a:lstStyle/>
          <a:p>
            <a:pPr rtl="0"/>
            <a:fld id="{09A01C0A-2BB6-49E7-91A3-DCB9F9F59583}" type="slidenum">
              <a:rPr lang="en-US" sz="1600" b="1" smtClean="0"/>
              <a:pPr rtl="0"/>
              <a:t>9</a:t>
            </a:fld>
            <a:endParaRPr lang="en-US" sz="1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424519-260F-D159-F54D-D94F12C077B1}"/>
              </a:ext>
            </a:extLst>
          </p:cNvPr>
          <p:cNvSpPr txBox="1"/>
          <p:nvPr/>
        </p:nvSpPr>
        <p:spPr>
          <a:xfrm>
            <a:off x="847384" y="2453370"/>
            <a:ext cx="5504255" cy="25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" dirty="0"/>
              <a:t>Montrer les compétences du groupe aux clients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" dirty="0"/>
              <a:t>Usinage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" dirty="0"/>
              <a:t>Maintenance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" dirty="0"/>
              <a:t>Electrotechnique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" dirty="0"/>
              <a:t>Budget limité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" dirty="0"/>
              <a:t>Pont levis </a:t>
            </a:r>
            <a:r>
              <a:rPr lang="fr-FR" dirty="0"/>
              <a:t>entièrement fonctionnel</a:t>
            </a:r>
            <a:endParaRPr lang="fr" dirty="0"/>
          </a:p>
        </p:txBody>
      </p:sp>
    </p:spTree>
    <p:extLst>
      <p:ext uri="{BB962C8B-B14F-4D97-AF65-F5344CB8AC3E}">
        <p14:creationId xmlns:p14="http://schemas.microsoft.com/office/powerpoint/2010/main" val="22425901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ersonnalisé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6078"/>
          </a:schemeClr>
        </a:solidFill>
        <a:ln>
          <a:noFill/>
        </a:ln>
      </a:spPr>
      <a:bodyPr rtlCol="0" anchor="ctr"/>
      <a:lstStyle>
        <a:defPPr algn="ctr" rtl="0">
          <a:defRPr dirty="0">
            <a:solidFill>
              <a:schemeClr val="accent1">
                <a:lumMod val="7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56051434_Win32" id="{192B3524-13CD-4CFE-93C3-F3DB5D7A6406}" vid="{9B62388B-B8A5-46BB-898B-65AB6723F6B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de burea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A0E3FE2-6B9B-4C9A-84D9-AD118750DE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D4D42E-C7BD-4080-9A83-56BA58F91A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D1C4F3-182B-4FFD-86F3-85933C0520B9}">
  <ds:schemaRefs>
    <ds:schemaRef ds:uri="http://purl.org/dc/dcmitype/"/>
    <ds:schemaRef ds:uri="http://purl.org/dc/terms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230e9df3-be65-4c73-a93b-d1236ebd677e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Présentation moderniste claire</Template>
  <TotalTime>982</TotalTime>
  <Words>327</Words>
  <Application>Microsoft Office PowerPoint</Application>
  <PresentationFormat>Grand écran</PresentationFormat>
  <Paragraphs>109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Avenir Next LT Pro</vt:lpstr>
      <vt:lpstr>Avenir Next LT Pro Light</vt:lpstr>
      <vt:lpstr>Calibri</vt:lpstr>
      <vt:lpstr>Wingdings</vt:lpstr>
      <vt:lpstr>Personnalisé</vt:lpstr>
      <vt:lpstr>Automatisation et Conception d’un  pont levis portatif</vt:lpstr>
      <vt:lpstr>Introduction</vt:lpstr>
      <vt:lpstr>Présentation PowerPoint</vt:lpstr>
      <vt:lpstr>localisation</vt:lpstr>
      <vt:lpstr>Amp industries responsable: Stéphanie villard </vt:lpstr>
      <vt:lpstr>Prod optima industries Responsable: julien lussot </vt:lpstr>
      <vt:lpstr>Barthel électricité industrielle Responsable: jonathan caparros </vt:lpstr>
      <vt:lpstr>Présentation du pont levis</vt:lpstr>
      <vt:lpstr>Cahier des charges</vt:lpstr>
      <vt:lpstr>Partie électronique</vt:lpstr>
      <vt:lpstr>Présentation PowerPoint</vt:lpstr>
      <vt:lpstr>Arduino méga </vt:lpstr>
      <vt:lpstr>Présentation PowerPoint</vt:lpstr>
      <vt:lpstr>Partie électrotechnique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Théo-Félix ADAM</dc:creator>
  <cp:lastModifiedBy>Théo-Félix ADAM</cp:lastModifiedBy>
  <cp:revision>47</cp:revision>
  <dcterms:created xsi:type="dcterms:W3CDTF">2025-06-03T19:28:33Z</dcterms:created>
  <dcterms:modified xsi:type="dcterms:W3CDTF">2025-06-19T06:58:11Z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